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45" d="100"/>
          <a:sy n="45" d="100"/>
        </p:scale>
        <p:origin x="2054" y="8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7D88B5-2037-4FE5-84D9-3EC6DC0F3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3146450-778A-4083-87CC-A014FD85C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29F8A93-CCE8-49C5-9BB8-3AF572D4B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6B8673-9B79-4C6A-B8E3-2A4A0A89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0CF843-F4A6-4942-A07F-A428F576D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3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2F51F4-62A1-43EE-97B5-1DC6FA6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26F8F3C-415E-4904-88C6-AE861F1D9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B3754AC-526C-40A2-B7E4-B44EA8A15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104870-96C3-461E-B7CF-4A174474B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2C9FC8-D6FE-4DDF-BD1B-1105357C8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7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1540C36-64B5-4630-A905-8682D6B972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08EE87F-0904-4CDB-B2B5-8F12A6578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2C9560-0216-4BF8-ADDF-C177D1FB8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ABA7C53-B0E8-4FF8-8396-412DDC6C5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DE561F-C72A-4E9D-AE0B-5F104057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7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A8310-EC3C-4858-9C01-2EC9863A8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AA8036-E982-48F4-B49C-2BD4E9991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73AC1E-C22D-4406-8D8F-37669A7FD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CF860D-E33C-4951-83C4-812D690FF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1615F8-538E-4CD6-BDEF-3E579E18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9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EEE9B3-2BD2-4D43-A291-09FEE894E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9251CE7-C0C6-4684-BEF7-99BEE4DFD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AE3284-C793-4309-838B-4C064D199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E99686-C427-4107-BC82-FFEF80AD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5CA6F1-D67F-4DED-83E5-E5E3ACB7C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8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23D97C-45B4-4A2B-BF38-499F1EA79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F696EC-7E0A-4527-BCAA-569681676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ED8AEF3-5600-4930-AC91-24E33809D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6A18123-8100-4EF7-8C84-B1CA13DF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7E8DED4-83B6-4833-BA0A-DDBBBAAA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90DF2A-5529-4ABF-AC7A-EA4800736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6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F87D07-9C9A-4E98-A4A8-66F577DC9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9919A0C-E014-4A1D-BED0-B75DE0E07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042905E-3961-4DB9-97F1-5894055CE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519E9F7-E830-4B07-99BF-26248148D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BB5E06A-F9B8-4F95-AF9C-21F82EC75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6168CFA-3712-4C63-BC83-44ABC4E3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3F6CC5-6071-4C92-ABC4-BCFE347DF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120454D-DE8C-4797-93D9-D75E2134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2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F8BEFB-464E-40E1-85CE-79DE64749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EC57AE5-946B-4C65-B95E-4FF5B359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2042271-1E2A-4671-BE66-F1444A523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A9F33F9-4E60-46AD-9B30-40F00B1E6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0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73BA51B-3FC8-4D32-AD42-51C6B2F70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B2C5055-A0DE-474B-B186-6C5A1A2F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570FA4E-0C7B-4868-B243-AC5E3554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6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30E864-38DA-412A-9097-428004014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077338F-B2B1-4414-B3AE-F81555A6F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8B6FA45-E567-4CF9-AFAF-D64AFE0DE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E406A26-D0FE-4CBF-83B9-36F092CF1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76149EF-A6F5-4444-98D8-39537085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5ECC2E9-1972-4901-9062-37F29402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7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6C041E-63FF-47E6-877F-3267DDA6D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0CDAF28-A197-4DD7-8159-35ECA02A4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B4DE78A-C16D-43E0-BADB-2772A4F2F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C896ED-B90C-49C8-A48E-12EA571B1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9D37BAD-511D-439D-8125-DB52D3B9B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40C7B85-FC45-44B8-8ABB-E9CE7559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2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E322158-DB94-408C-8B47-B52553527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2E2E4A-34E7-4C1F-93D1-AE8B2F908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3CC5B1-AD60-47D3-B4D2-E4C46401E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9B7E9-7F98-43AE-8E7D-A46AD7E74B1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CC61D2-F6E5-4413-B57E-DDABD5552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3B08CC-C63F-4687-AE79-F92942E34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27607-A388-457A-9D52-2449A5F04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8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603264-86CB-48E7-9F1B-DA93364A7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4428" y="692331"/>
            <a:ext cx="4280263" cy="574766"/>
          </a:xfrm>
        </p:spPr>
        <p:txBody>
          <a:bodyPr>
            <a:normAutofit/>
          </a:bodyPr>
          <a:lstStyle/>
          <a:p>
            <a:r>
              <a:rPr lang="ar-SA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ماذا نعني بالهدف التربوي ؟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668553-7CF0-4784-983D-0781AE6E3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8" y="1433599"/>
            <a:ext cx="9144000" cy="4366310"/>
          </a:xfrm>
        </p:spPr>
        <p:txBody>
          <a:bodyPr>
            <a:normAutofit/>
          </a:bodyPr>
          <a:lstStyle/>
          <a:p>
            <a:pPr algn="r"/>
            <a:r>
              <a:rPr lang="ar-SA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(( غرض تحاول العملية التربوية أن تحققه بوسائلها المختلفة في صورة تغييرات في سلوك التلاميذ وفي نموهم وفي طرائق تفكيرهم وميولهم )) .</a:t>
            </a:r>
            <a:endParaRPr lang="ar-IQ" sz="2400" b="1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endParaRPr lang="ar-IQ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r>
              <a:rPr lang="ar-SA" sz="3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ماهي مكونات الهدف التربوي ؟</a:t>
            </a:r>
            <a:endParaRPr lang="ar-IQ" sz="3000" b="1" dirty="0">
              <a:solidFill>
                <a:srgbClr val="FF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pPr algn="r"/>
            <a:br>
              <a:rPr lang="ar-SA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</a:b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ج/ للهدف التربوي مكونات ثلاث هي :</a:t>
            </a: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1- السلوك الذي يقوم به المتعلم وينص عليه الهدف أو العبارة الهدفية .</a:t>
            </a: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2- الظروف والشروط التي يتم فيها السلوك حتى يتمكن المعلم من ملاحظته .</a:t>
            </a: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3- المعايير التي تحدد السلوك المقبول .</a:t>
            </a: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0610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E988FE-B4CA-49FE-840D-F66767B1B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8193"/>
            <a:ext cx="10371909" cy="77070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SA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ما هي الأخطاء في صياغة الأهداف السلوكية الآتية في تدريس العلوم</a:t>
            </a:r>
            <a:endParaRPr lang="en-US" sz="4000" b="1" dirty="0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2EF43F8-8715-4C71-86C6-FDE4E281A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312" y="748115"/>
            <a:ext cx="8094799" cy="5156294"/>
          </a:xfrm>
        </p:spPr>
        <p:txBody>
          <a:bodyPr>
            <a:noAutofit/>
          </a:bodyPr>
          <a:lstStyle/>
          <a:p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0E109916-7555-48E6-AB50-E44BC989BB92}"/>
              </a:ext>
            </a:extLst>
          </p:cNvPr>
          <p:cNvSpPr txBox="1"/>
          <p:nvPr/>
        </p:nvSpPr>
        <p:spPr>
          <a:xfrm>
            <a:off x="1188721" y="1240972"/>
            <a:ext cx="10685416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1- أن يعرف الطالب تركيب جهاز الكشّاف الكهربائي وطريقة عمله </a:t>
            </a:r>
            <a:endParaRPr lang="ar-IQ" sz="3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الخطأ هو : وجود أكثر من هدف في الصياغة هما : أن يعرف الطالب تركيب جهاز الكشاف الكهربائي وأن يعرف الطالب طريقة عمل جهاز الكشاف الكهربائي .</a:t>
            </a:r>
            <a:br>
              <a:rPr lang="ar-SA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2- أن يفهم الطالب ظاهرة الخسوف والكسوف .</a:t>
            </a:r>
            <a:endParaRPr lang="ar-IQ" sz="3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الخطأ هو : أن الفعل (يفهم) غير قادر على وصف سلوك يمكن ملاحظته أو مشاهدته ( فعل غير قابل للقياس والملاحظة )</a:t>
            </a:r>
            <a:br>
              <a:rPr lang="ar-SA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3- تحقيق معرفة الطالب لتركيب البذرة في النبات .</a:t>
            </a:r>
            <a:endParaRPr lang="ar-IQ" sz="3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الخطأ هو : أن صياغة الهدف تصف العملية التعليمية بدلا" من نتائجها .</a:t>
            </a:r>
            <a:endParaRPr lang="ar-IQ" sz="2000" b="1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br>
              <a:rPr lang="ar-SA" sz="4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4- سأقوم باشتقاق قانون بويل .</a:t>
            </a:r>
            <a:endParaRPr lang="ar-IQ" sz="3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الخطأ هو : أن الهدف يصف نشاط المعلم لا نشاط المتعلم .</a:t>
            </a:r>
            <a:endParaRPr lang="en-US" sz="3600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1995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id="{C93A9C99-8610-4C24-BF5A-95289EAC2B7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-182880" y="130630"/>
            <a:ext cx="12122331" cy="65411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3461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BF24DA-F22E-49C5-84D5-65EDA55FB8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ar-SA" sz="40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يمكن تصنيف الأهداف في ثلاثة مستويات رئيسة هي :</a:t>
            </a:r>
            <a:endParaRPr lang="en-US" sz="40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65FE0C3-DBD5-48B5-B2FF-8102C6A4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1434" cy="48103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أولا" : الأهداف العامة</a:t>
            </a:r>
            <a:r>
              <a:rPr lang="ar-IQ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IQ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وتقسم الى قسمين</a:t>
            </a:r>
          </a:p>
          <a:p>
            <a:pPr marL="0" indent="0">
              <a:buNone/>
            </a:pPr>
            <a:r>
              <a:rPr lang="ar-IQ" sz="2000" b="1" dirty="0">
                <a:solidFill>
                  <a:srgbClr val="000000"/>
                </a:solidFill>
                <a:cs typeface="Arial" panose="020B0604020202020204" pitchFamily="34" charset="0"/>
              </a:rPr>
              <a:t>1- الغايات: </a:t>
            </a: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تمثل أهداف المجتمع وفلسفته التعليمية ويستغرق تحقيقها فترة زمنية طويلة .</a:t>
            </a:r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IQ" sz="20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2-الأغراض: </a:t>
            </a: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وهي تمثل أهداف المرحلة التعليمية وأهداف المادة ، وهي أقل عمومية من الغايات ، وتستغرق فترة زمنية أقل مقارنة بالغايات</a:t>
            </a: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ثانيا" : الأهداف الخاصة أو السلوكية </a:t>
            </a:r>
            <a:endParaRPr lang="ar-IQ" sz="2000" b="1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وهي تمثل أهداف الدرس ولا تستغرق وقتا" طويلا" لتحقيقها ، فهي تصاغ بطريقة تساعد المعلم على تحقيقها عند نهاية الحصة </a:t>
            </a: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SA" b="1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+mj-cs"/>
              </a:rPr>
              <a:t>الهدف السلوكي : هو هدف قصير المدى ومحدود ويمثل هدف الدرس ويعبر عن سلوك المتعلم لا سلوك المعلم ويكون قابلا" للقياس والملاحظة .</a:t>
            </a:r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ثالثا" : الأهداف الوسطى </a:t>
            </a:r>
            <a:r>
              <a:rPr lang="ar-IQ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IQ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وهي </a:t>
            </a:r>
            <a:r>
              <a:rPr lang="ar-SA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تقع بين الأهداف العامة والأهداف الخاصة</a:t>
            </a:r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IQ" sz="2000" b="1" dirty="0">
                <a:ea typeface="Calibri" panose="020F0502020204030204" pitchFamily="34" charset="0"/>
                <a:cs typeface="Arial" panose="020B0604020202020204" pitchFamily="34" charset="0"/>
              </a:rPr>
              <a:t>و</a:t>
            </a: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تأخذ فترة تقع في المنتصف بين شهر وثلاثة أشهر ، </a:t>
            </a: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ومن أمثلة الأهداف الوسطى :</a:t>
            </a:r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أهداف الوحدات الدراسية .</a:t>
            </a:r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220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B02CD1-AB9A-4F0A-8FB6-A1DA9C3D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22" y="104503"/>
            <a:ext cx="11482251" cy="158618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الأهداف العامة لتدريس العلوم في التعليم </a:t>
            </a:r>
            <a:r>
              <a:rPr lang="ar-IQ" sz="4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الثانوي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D2622F3-2E34-4EC5-B175-CC6003DF2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337" y="1799500"/>
            <a:ext cx="10959736" cy="3086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1- مساعدة المتعلمين على اكتساب المعلومات الأساسية في العلوم بصورة وظيفية .</a:t>
            </a:r>
            <a:b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2- تعويد المتعلمين على ممارسة التفكير العلمي</a:t>
            </a:r>
            <a:b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3- مساعدة المتعلمين على اكتساب المهارات العلمية المناسبة</a:t>
            </a:r>
            <a:endParaRPr lang="ar-IQ" sz="3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pPr marL="0" indent="0">
              <a:buNone/>
            </a:pPr>
            <a:r>
              <a:rPr lang="ar-IQ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4</a:t>
            </a: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- إكساب المتعلمين الاتجاهات العلمية وتنميتها</a:t>
            </a:r>
            <a:b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5- تنمية ميول واهتمامات المتعلمين العلمية</a:t>
            </a:r>
            <a:b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6- تعويد المتعلمين صفة تذوق العلم وتقدير العلماء</a:t>
            </a:r>
            <a:endParaRPr lang="en-US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500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48A0E4-4CAB-4DE3-958C-BA3B0252C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416" y="365126"/>
            <a:ext cx="7526383" cy="83665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SA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ما هي الطريقة المتبعة لصياغة الأهداف السلوكية ؟</a:t>
            </a:r>
            <a:endParaRPr lang="en-US" sz="36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00C3D7F-EA4F-4370-8545-9D504FFA6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9680"/>
            <a:ext cx="10515600" cy="334726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تصاغ الأهداف السلوكية وفقا" للمعادلة الآتية :</a:t>
            </a: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pPr marL="0" indent="0" algn="ctr">
              <a:buNone/>
            </a:pP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أن + فعل سلوكي + الطالب +</a:t>
            </a:r>
            <a:r>
              <a:rPr lang="ar-IQ" sz="3200" b="1" dirty="0">
                <a:solidFill>
                  <a:srgbClr val="FF0000"/>
                </a:solidFill>
                <a:ea typeface="Calibri" panose="020F0502020204030204" pitchFamily="34" charset="0"/>
                <a:cs typeface="+mj-cs"/>
              </a:rPr>
              <a:t>مصطلح المادة العلمية</a:t>
            </a:r>
            <a:endParaRPr lang="en-US" sz="3200" b="1" dirty="0">
              <a:solidFill>
                <a:srgbClr val="FF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pPr marL="0" indent="0" algn="ctr">
              <a:buNone/>
            </a:pP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مثال:</a:t>
            </a:r>
            <a:r>
              <a:rPr lang="ar-IQ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            </a:t>
            </a:r>
            <a:r>
              <a:rPr lang="ar-SA" sz="3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أن يعدد ال</a:t>
            </a:r>
            <a:r>
              <a:rPr lang="ar-IQ" sz="3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طالب</a:t>
            </a:r>
            <a:r>
              <a:rPr lang="ar-SA" sz="3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 أجزاء الورقة</a:t>
            </a:r>
            <a:endParaRPr lang="ar-IQ" sz="3200" b="1" dirty="0">
              <a:solidFill>
                <a:srgbClr val="FF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pPr marL="0" indent="0" algn="ctr">
              <a:buNone/>
            </a:pPr>
            <a:r>
              <a:rPr lang="ar-IQ" sz="3200" b="1" dirty="0">
                <a:cs typeface="+mj-cs"/>
              </a:rPr>
              <a:t>او</a:t>
            </a:r>
          </a:p>
          <a:p>
            <a:pPr marL="0" indent="0" algn="ctr">
              <a:buNone/>
            </a:pPr>
            <a:r>
              <a:rPr lang="ar-SA" sz="3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أن + فعل سلوكي +الطالب + مصطلح المادة العلمية ( مفعول به ) + الحد الأدنى من الأداء أو ظرف الأداء</a:t>
            </a:r>
            <a:r>
              <a:rPr lang="ar-SA" sz="18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ar-IQ" sz="1800" b="1" dirty="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ar-IQ" sz="4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 </a:t>
            </a:r>
            <a:r>
              <a:rPr lang="ar-SA" sz="4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أن يعدد ال</a:t>
            </a:r>
            <a:r>
              <a:rPr lang="ar-IQ" sz="4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طالب</a:t>
            </a:r>
            <a:r>
              <a:rPr lang="ar-SA" sz="4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 أجزاء الورقة</a:t>
            </a:r>
            <a:r>
              <a:rPr lang="ar-IQ" sz="4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 بالتفصيل</a:t>
            </a:r>
            <a:br>
              <a:rPr lang="ar-SA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75307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E988FE-B4CA-49FE-840D-F66767B1B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0" y="78378"/>
            <a:ext cx="5025026" cy="66973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sz="4000" b="1" dirty="0"/>
              <a:t>شروط صياغة الهدف السلوكي</a:t>
            </a:r>
            <a:endParaRPr lang="en-US" sz="4000" b="1" dirty="0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2EF43F8-8715-4C71-86C6-FDE4E281A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0946" y="852621"/>
            <a:ext cx="8094799" cy="5587368"/>
          </a:xfrm>
        </p:spPr>
        <p:txBody>
          <a:bodyPr>
            <a:noAutofit/>
          </a:bodyPr>
          <a:lstStyle/>
          <a:p>
            <a:r>
              <a:rPr lang="ar-SA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1- أن يصف الهدف نشاط المتعلم لا نشاط المعلم .</a:t>
            </a:r>
            <a:endParaRPr lang="ar-IQ" sz="2800" b="1" dirty="0">
              <a:solidFill>
                <a:srgbClr val="FF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مثال:</a:t>
            </a:r>
            <a:r>
              <a:rPr lang="ar-IQ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            </a:t>
            </a:r>
            <a:r>
              <a:rPr lang="ar-SA" sz="28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أن يعدد التلميذ أجزاء الورقة .</a:t>
            </a:r>
            <a:endParaRPr lang="ar-IQ" sz="2800" b="1" dirty="0">
              <a:solidFill>
                <a:srgbClr val="0070C0"/>
              </a:solidFill>
              <a:ea typeface="Calibri" panose="020F0502020204030204" pitchFamily="34" charset="0"/>
              <a:cs typeface="+mj-cs"/>
            </a:endParaRPr>
          </a:p>
          <a:p>
            <a:r>
              <a:rPr lang="ar-SA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فالمقصود بهذا الهدف هو التلميذ ،</a:t>
            </a:r>
            <a:endParaRPr lang="ar-IQ" sz="28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أما إذا قلنا :</a:t>
            </a:r>
            <a:r>
              <a:rPr lang="ar-IQ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 </a:t>
            </a:r>
            <a:r>
              <a:rPr lang="ar-IQ" sz="2800" b="1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  </a:t>
            </a:r>
            <a:r>
              <a:rPr lang="ar-SA" sz="28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+mj-cs"/>
              </a:rPr>
              <a:t>تدريب التلاميذ على استخدام المحرار </a:t>
            </a:r>
            <a:endParaRPr lang="ar-IQ" sz="2800" b="1" dirty="0">
              <a:solidFill>
                <a:srgbClr val="0070C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فالمقصود بهذا الهدف هو المعلم .</a:t>
            </a:r>
            <a:endParaRPr lang="ar-IQ" sz="28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2- أن تتضمن عبارة الهدف فعلا" مضارعا" سلوكيا" قابلا" للقياس والملاحظة .</a:t>
            </a:r>
            <a:endParaRPr lang="ar-IQ" sz="2800" b="1" dirty="0">
              <a:solidFill>
                <a:srgbClr val="FF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مثال :</a:t>
            </a:r>
            <a:r>
              <a:rPr lang="ar-IQ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                </a:t>
            </a:r>
            <a:r>
              <a:rPr lang="ar-SA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أن يقارن التلميذ بين الموصلات والعوازل.</a:t>
            </a:r>
            <a:endParaRPr lang="ar-IQ" sz="28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إن الفعل ( يقارن ) فعل مضارع سلوكي قابل للقياس والملاحظة</a:t>
            </a:r>
            <a:endParaRPr lang="ar-IQ" sz="28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أما إذا قلنا :</a:t>
            </a:r>
            <a:r>
              <a:rPr lang="ar-IQ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    </a:t>
            </a:r>
            <a:r>
              <a:rPr lang="ar-SA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أن يفهم التلميذ ظاهرة المد والجزر ، </a:t>
            </a:r>
            <a:endParaRPr lang="ar-IQ" sz="2800" b="1" dirty="0">
              <a:solidFill>
                <a:srgbClr val="FF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فالفعل ( يفهم ) غير قابل للقياس والملاحظة وكذلك الأفعال ( يؤمن ، يعتقد ، يدرك ، يعرف ، ...)</a:t>
            </a:r>
            <a:endParaRPr lang="ar-IQ" sz="28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967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E988FE-B4CA-49FE-840D-F66767B1B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0" y="78378"/>
            <a:ext cx="5025026" cy="66973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sz="4000" b="1" dirty="0"/>
              <a:t>شروط صياغة الهدف السلوكي</a:t>
            </a:r>
            <a:endParaRPr lang="en-US" sz="4000" b="1" dirty="0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2EF43F8-8715-4C71-86C6-FDE4E281A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0946" y="852621"/>
            <a:ext cx="8094799" cy="5587368"/>
          </a:xfrm>
        </p:spPr>
        <p:txBody>
          <a:bodyPr>
            <a:noAutofit/>
          </a:bodyPr>
          <a:lstStyle/>
          <a:p>
            <a:r>
              <a:rPr lang="ar-IQ" sz="2000" b="1" dirty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3-</a:t>
            </a: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أن يكون الهدف بسيطا" غير مركب</a:t>
            </a: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4- أن يصف الهدف السلوكي نتائج العملية التعليمية بدلا" من وصفها .</a:t>
            </a: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مثال :</a:t>
            </a:r>
            <a:r>
              <a:rPr lang="ar-IQ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	</a:t>
            </a:r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أن يرسم الطالب الجهاز الهضمي للطير .</a:t>
            </a:r>
            <a:b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إن هذه الصياغة تشير بوضوح إلى ما يجب أن يقوم به المتعلم بعد نهاية العملية التعليمية .</a:t>
            </a: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أما إذا قلنا : </a:t>
            </a:r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تعليم الطالب رسم الجهاز الهضمي للطير </a:t>
            </a: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 فان هذه الصياغة تركّز على طبيعة العملية التعليمية وليس على نتائجها .</a:t>
            </a: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5- أن تكون الأهداف واقعية وملائمة للزمن المتاح للتدريس ولقدرات وخصائص التلاميذ وإمكانيات المدرسة</a:t>
            </a: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6- أن تتضمن عبارة الهدف الظروف التي يظهر المتعلم السلوك المطلوب في ظلها .</a:t>
            </a:r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مثال :</a:t>
            </a:r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أن يبرهن التلميذ من خلال تجربة داخل المختبر أن المعادن</a:t>
            </a:r>
            <a:r>
              <a:rPr lang="ar-IQ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 </a:t>
            </a:r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تمدد </a:t>
            </a:r>
            <a:r>
              <a:rPr lang="ar-IQ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ب</a:t>
            </a:r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الحرارة .</a:t>
            </a:r>
            <a:b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إن ظروف تحقيق هذا الهدف هي : ( من خلال تجربة داخل المختبر )</a:t>
            </a:r>
            <a:br>
              <a:rPr lang="ar-SA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endParaRPr lang="ar-IQ" sz="20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2273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E988FE-B4CA-49FE-840D-F66767B1B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0" y="78378"/>
            <a:ext cx="5025026" cy="66973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sz="4000" b="1" dirty="0"/>
              <a:t>شروط صياغة الهدف السلوكي</a:t>
            </a:r>
            <a:endParaRPr lang="en-US" sz="4000" b="1" dirty="0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2EF43F8-8715-4C71-86C6-FDE4E281A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0946" y="852620"/>
            <a:ext cx="8094799" cy="5927001"/>
          </a:xfrm>
        </p:spPr>
        <p:txBody>
          <a:bodyPr>
            <a:noAutofit/>
          </a:bodyPr>
          <a:lstStyle/>
          <a:p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أن تحتوي عبارة الهدف على معايير الأداء أو الحد الأدنى للأداء .</a:t>
            </a: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أمثلة :</a:t>
            </a: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أ‌- أن يركّب التلميذ جهاز المجهر بطريقة سليمة في مدة خمس دقائق .</a:t>
            </a:r>
            <a:endParaRPr lang="ar-IQ" b="1" dirty="0">
              <a:solidFill>
                <a:srgbClr val="FF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b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ب‌- أن يذكر التلميذ أربعة اختلافات في الأقل بين الصمام الالكتروني والترانزستور .</a:t>
            </a:r>
            <a:endParaRPr lang="ar-IQ" b="1" dirty="0">
              <a:solidFill>
                <a:srgbClr val="FF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b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ت‌- أن يلخّص التلميذ عملية التركيب الضوئي في النبات بأربعين كلمة .</a:t>
            </a:r>
            <a:endParaRPr lang="ar-IQ" b="1" dirty="0">
              <a:solidFill>
                <a:srgbClr val="FF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b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ونلاحظ هنا أن الحد الأدنى للأداء في المثال الأول هو ( خمس دقائق ) وفي المثال الثاني ( أربعة اختلافات ) وفي المثال الثالث ( أربعين كلمة )</a:t>
            </a: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8- أن يعبّر عن الهدف بمستوى مناسب من العمومية .</a:t>
            </a: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IQ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9- </a:t>
            </a: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أن يقتصر الهدف على نتاج واحد من نتائج التعلم في عبارة الهدف .</a:t>
            </a: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566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E988FE-B4CA-49FE-840D-F66767B1B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0" y="78378"/>
            <a:ext cx="5025026" cy="66973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sz="4000" b="1" dirty="0"/>
              <a:t>شروط صياغة الهدف السلوكي</a:t>
            </a:r>
            <a:endParaRPr lang="en-US" sz="4000" b="1" dirty="0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2EF43F8-8715-4C71-86C6-FDE4E281A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0946" y="852621"/>
            <a:ext cx="8094799" cy="5156294"/>
          </a:xfrm>
        </p:spPr>
        <p:txBody>
          <a:bodyPr>
            <a:noAutofit/>
          </a:bodyPr>
          <a:lstStyle/>
          <a:p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أن يتم تنويع الأهداف بحيث تشمل جوانب النمو المتكامل لدى المتعلم ، أي تشمل على :</a:t>
            </a: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أهداف معرفية</a:t>
            </a:r>
            <a:r>
              <a:rPr lang="ar-IQ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:</a:t>
            </a:r>
            <a: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 </a:t>
            </a: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( حقائق ومفاهيم وقوانين ونظريات ) </a:t>
            </a: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أهداف حركية</a:t>
            </a:r>
            <a:r>
              <a:rPr lang="ar-IQ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:</a:t>
            </a:r>
            <a: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 </a:t>
            </a: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( مهارات – يدوية ، مهارات عقلية ، مهارات اجتماعية ) </a:t>
            </a: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أهداف وجدانية</a:t>
            </a:r>
            <a:r>
              <a:rPr lang="ar-IQ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:</a:t>
            </a:r>
            <a:r>
              <a:rPr lang="ar-SA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  <a:t> </a:t>
            </a:r>
            <a: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( اتجاهات ، ميول – قيم )</a:t>
            </a: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684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E988FE-B4CA-49FE-840D-F66767B1B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8193"/>
            <a:ext cx="10371909" cy="77070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SA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ما هي الأخطاء في صياغة الأهداف السلوكية الآتية في تدريس العلوم</a:t>
            </a:r>
            <a:endParaRPr lang="en-US" sz="4000" b="1" dirty="0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2EF43F8-8715-4C71-86C6-FDE4E281A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312" y="748115"/>
            <a:ext cx="8094799" cy="5156294"/>
          </a:xfrm>
        </p:spPr>
        <p:txBody>
          <a:bodyPr>
            <a:noAutofit/>
          </a:bodyPr>
          <a:lstStyle/>
          <a:p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br>
              <a:rPr lang="ar-SA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endParaRPr lang="ar-IQ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0E109916-7555-48E6-AB50-E44BC989BB92}"/>
              </a:ext>
            </a:extLst>
          </p:cNvPr>
          <p:cNvSpPr txBox="1"/>
          <p:nvPr/>
        </p:nvSpPr>
        <p:spPr>
          <a:xfrm>
            <a:off x="1056003" y="1202907"/>
            <a:ext cx="10685416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1- أن يعرف الطالب تركيب جهاز الكشّاف الكهربائي وطريقة عمله </a:t>
            </a:r>
            <a:endParaRPr lang="ar-IQ" sz="3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1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الخطأ هو : وجود أكثر من هدف في الصياغة هما : أن يعرف الطالب تركيب جهاز الكشاف الكهربائي وأن يعرف الطالب طريقة عمل جهاز الكشاف الكهربائي .</a:t>
            </a:r>
            <a:br>
              <a:rPr lang="ar-SA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2- أن يفهم الطالب ظاهرة الخسوف والكسوف .</a:t>
            </a:r>
            <a:endParaRPr lang="ar-IQ" sz="3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الخطأ هو : أن الفعل (يفهم) غير قادر على وصف سلوك يمكن ملاحظته أو مشاهدته ( فعل غير قابل للقياس والملاحظة )</a:t>
            </a:r>
            <a:br>
              <a:rPr lang="ar-SA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3- تحقيق معرفة الطالب لتركيب البذرة في النبات .</a:t>
            </a:r>
            <a:endParaRPr lang="ar-IQ" sz="3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الخطأ هو : أن صياغة الهدف تصف العملية التعليمية بدلا" من نتائجها .</a:t>
            </a:r>
            <a:endParaRPr lang="ar-IQ" sz="2000" b="1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br>
              <a:rPr lang="ar-SA" sz="4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ar-S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4- سأقوم باشتقاق قانون بويل .</a:t>
            </a:r>
            <a:endParaRPr lang="ar-IQ" sz="3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+mj-cs"/>
            </a:endParaRPr>
          </a:p>
          <a:p>
            <a:r>
              <a:rPr lang="ar-SA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الخطأ هو : أن الهدف يصف نشاط المعلم لا نشاط المتعلم .</a:t>
            </a:r>
            <a:endParaRPr lang="en-US" sz="3600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66452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1031</Words>
  <Application>Microsoft Office PowerPoint</Application>
  <PresentationFormat>شاشة عريضة</PresentationFormat>
  <Paragraphs>74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نسق Office</vt:lpstr>
      <vt:lpstr>ماذا نعني بالهدف التربوي ؟</vt:lpstr>
      <vt:lpstr>يمكن تصنيف الأهداف في ثلاثة مستويات رئيسة هي :</vt:lpstr>
      <vt:lpstr>الأهداف العامة لتدريس العلوم في التعليم الثانوي</vt:lpstr>
      <vt:lpstr>ما هي الطريقة المتبعة لصياغة الأهداف السلوكية ؟</vt:lpstr>
      <vt:lpstr>شروط صياغة الهدف السلوكي</vt:lpstr>
      <vt:lpstr>شروط صياغة الهدف السلوكي</vt:lpstr>
      <vt:lpstr>شروط صياغة الهدف السلوكي</vt:lpstr>
      <vt:lpstr>شروط صياغة الهدف السلوكي</vt:lpstr>
      <vt:lpstr>ما هي الأخطاء في صياغة الأهداف السلوكية الآتية في تدريس العلوم</vt:lpstr>
      <vt:lpstr>ما هي الأخطاء في صياغة الأهداف السلوكية الآتية في تدريس العلوم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ماذا نعني بالهدف التربوي ؟</dc:title>
  <dc:creator>Dell</dc:creator>
  <cp:lastModifiedBy>asus</cp:lastModifiedBy>
  <cp:revision>13</cp:revision>
  <dcterms:created xsi:type="dcterms:W3CDTF">2020-12-14T03:41:43Z</dcterms:created>
  <dcterms:modified xsi:type="dcterms:W3CDTF">2022-10-18T02:45:05Z</dcterms:modified>
</cp:coreProperties>
</file>